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04" autoAdjust="0"/>
  </p:normalViewPr>
  <p:slideViewPr>
    <p:cSldViewPr showGuides="1">
      <p:cViewPr>
        <p:scale>
          <a:sx n="75" d="100"/>
          <a:sy n="75" d="100"/>
        </p:scale>
        <p:origin x="1020" y="-1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50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088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492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2142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0909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652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96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98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01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55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553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92CE4-EB23-4721-BC2E-E21EA1CF5DA3}" type="datetimeFigureOut">
              <a:rPr lang="fr-FR" smtClean="0"/>
              <a:t>19/09/2018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48783-41FF-48F1-B512-8E0DD0AE2B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82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51520" y="1844824"/>
            <a:ext cx="9108504" cy="2687433"/>
            <a:chOff x="251520" y="1844824"/>
            <a:chExt cx="9108504" cy="2687433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19" t="27426" r="28965" b="11612"/>
            <a:stretch/>
          </p:blipFill>
          <p:spPr bwMode="auto">
            <a:xfrm>
              <a:off x="2918252" y="1869457"/>
              <a:ext cx="2892481" cy="266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e 9"/>
            <p:cNvGrpSpPr/>
            <p:nvPr/>
          </p:nvGrpSpPr>
          <p:grpSpPr>
            <a:xfrm>
              <a:off x="251520" y="1844824"/>
              <a:ext cx="9108504" cy="2591740"/>
              <a:chOff x="251520" y="1844824"/>
              <a:chExt cx="9108504" cy="2591740"/>
            </a:xfrm>
          </p:grpSpPr>
          <p:grpSp>
            <p:nvGrpSpPr>
              <p:cNvPr id="32" name="Groupe 31"/>
              <p:cNvGrpSpPr/>
              <p:nvPr/>
            </p:nvGrpSpPr>
            <p:grpSpPr>
              <a:xfrm>
                <a:off x="611560" y="1844824"/>
                <a:ext cx="8424936" cy="2591740"/>
                <a:chOff x="611560" y="1844824"/>
                <a:chExt cx="8424936" cy="2591740"/>
              </a:xfrm>
            </p:grpSpPr>
            <p:sp>
              <p:nvSpPr>
                <p:cNvPr id="3" name="Rectangle 2"/>
                <p:cNvSpPr/>
                <p:nvPr/>
              </p:nvSpPr>
              <p:spPr>
                <a:xfrm>
                  <a:off x="5924583" y="1844824"/>
                  <a:ext cx="2319825" cy="283151"/>
                </a:xfrm>
                <a:prstGeom prst="rect">
                  <a:avLst/>
                </a:prstGeom>
                <a:solidFill>
                  <a:srgbClr val="FFFF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dirty="0" err="1" smtClean="0"/>
                    <a:t>Card’s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cost</a:t>
                  </a:r>
                  <a:r>
                    <a:rPr lang="fr-FR" sz="800" dirty="0" smtClean="0"/>
                    <a:t/>
                  </a:r>
                  <a:br>
                    <a:rPr lang="fr-FR" sz="800" dirty="0" smtClean="0"/>
                  </a:br>
                  <a:r>
                    <a:rPr lang="fr-FR" sz="900" b="1" dirty="0" err="1" smtClean="0"/>
                    <a:t>Pay</a:t>
                  </a:r>
                  <a:r>
                    <a:rPr lang="fr-FR" sz="900" b="1" dirty="0" smtClean="0"/>
                    <a:t> </a:t>
                  </a:r>
                  <a:r>
                    <a:rPr lang="fr-FR" sz="900" b="1" dirty="0" err="1" smtClean="0"/>
                    <a:t>it</a:t>
                  </a:r>
                  <a:r>
                    <a:rPr lang="fr-FR" sz="900" b="1" dirty="0" smtClean="0"/>
                    <a:t> </a:t>
                  </a:r>
                  <a:r>
                    <a:rPr lang="fr-FR" sz="900" b="1" dirty="0" err="1" smtClean="0"/>
                    <a:t>only</a:t>
                  </a:r>
                  <a:r>
                    <a:rPr lang="fr-FR" sz="900" b="1" dirty="0" smtClean="0"/>
                    <a:t> once </a:t>
                  </a:r>
                  <a:r>
                    <a:rPr lang="fr-FR" sz="800" dirty="0" smtClean="0"/>
                    <a:t>a </a:t>
                  </a:r>
                  <a:r>
                    <a:rPr lang="fr-FR" sz="800" dirty="0" err="1" smtClean="0"/>
                    <a:t>game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when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you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buy</a:t>
                  </a:r>
                  <a:r>
                    <a:rPr lang="fr-FR" sz="800" dirty="0" smtClean="0"/>
                    <a:t> the </a:t>
                  </a:r>
                  <a:r>
                    <a:rPr lang="fr-FR" sz="800" dirty="0" err="1" smtClean="0"/>
                    <a:t>card</a:t>
                  </a:r>
                  <a:endParaRPr lang="fr-FR" sz="800" dirty="0"/>
                </a:p>
              </p:txBody>
            </p:sp>
            <p:sp>
              <p:nvSpPr>
                <p:cNvPr id="4" name="Rectangle 3"/>
                <p:cNvSpPr/>
                <p:nvPr/>
              </p:nvSpPr>
              <p:spPr>
                <a:xfrm>
                  <a:off x="5924583" y="2243792"/>
                  <a:ext cx="3111913" cy="537136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900" b="1" dirty="0" smtClean="0"/>
                    <a:t>Extraction of </a:t>
                  </a:r>
                  <a:r>
                    <a:rPr lang="fr-FR" sz="900" b="1" dirty="0" err="1" smtClean="0"/>
                    <a:t>r</a:t>
                  </a:r>
                  <a:r>
                    <a:rPr lang="fr-FR" sz="900" b="1" dirty="0" err="1" smtClean="0"/>
                    <a:t>esources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that</a:t>
                  </a:r>
                  <a:r>
                    <a:rPr lang="fr-FR" sz="900" dirty="0" smtClean="0"/>
                    <a:t> are </a:t>
                  </a:r>
                  <a:r>
                    <a:rPr lang="fr-FR" sz="900" dirty="0" err="1" smtClean="0"/>
                    <a:t>necessary</a:t>
                  </a:r>
                  <a:r>
                    <a:rPr lang="fr-FR" sz="900" dirty="0" smtClean="0"/>
                    <a:t> to </a:t>
                  </a:r>
                  <a:r>
                    <a:rPr lang="fr-FR" sz="900" dirty="0" err="1" smtClean="0"/>
                    <a:t>play</a:t>
                  </a:r>
                  <a:r>
                    <a:rPr lang="fr-FR" sz="900" dirty="0" smtClean="0"/>
                    <a:t>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during</a:t>
                  </a:r>
                  <a:r>
                    <a:rPr lang="fr-FR" sz="900" dirty="0" smtClean="0"/>
                    <a:t> a round</a:t>
                  </a:r>
                </a:p>
                <a:p>
                  <a:r>
                    <a:rPr lang="fr-FR" sz="900" dirty="0" err="1" smtClean="0"/>
                    <a:t>Here</a:t>
                  </a:r>
                  <a:r>
                    <a:rPr lang="fr-FR" sz="900" dirty="0" smtClean="0"/>
                    <a:t>,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needs</a:t>
                  </a:r>
                  <a:r>
                    <a:rPr lang="fr-FR" sz="900" dirty="0" smtClean="0"/>
                    <a:t> 3WAG and </a:t>
                  </a:r>
                  <a:r>
                    <a:rPr lang="fr-FR" sz="900" dirty="0" err="1" smtClean="0"/>
                    <a:t>extracts</a:t>
                  </a:r>
                  <a:r>
                    <a:rPr lang="fr-FR" sz="900" dirty="0" smtClean="0"/>
                    <a:t> 1 water unit to </a:t>
                  </a:r>
                  <a:r>
                    <a:rPr lang="fr-FR" sz="900" dirty="0" err="1" smtClean="0"/>
                    <a:t>be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implemented</a:t>
                  </a:r>
                  <a:endParaRPr lang="fr-FR" sz="900" dirty="0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5924583" y="3068960"/>
                  <a:ext cx="3111913" cy="54734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900" b="1" dirty="0" smtClean="0"/>
                    <a:t>Rejections of </a:t>
                  </a:r>
                  <a:r>
                    <a:rPr lang="fr-FR" sz="900" b="1" dirty="0" err="1" smtClean="0"/>
                    <a:t>products</a:t>
                  </a:r>
                  <a:r>
                    <a:rPr lang="fr-FR" sz="900" dirty="0" smtClean="0"/>
                    <a:t> </a:t>
                  </a:r>
                  <a:r>
                    <a:rPr lang="fr-FR" sz="900" dirty="0" smtClean="0"/>
                    <a:t>of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when</a:t>
                  </a:r>
                  <a:r>
                    <a:rPr lang="fr-FR" sz="900" dirty="0" smtClean="0"/>
                    <a:t> ressources are </a:t>
                  </a:r>
                  <a:r>
                    <a:rPr lang="fr-FR" sz="900" dirty="0" err="1" smtClean="0"/>
                    <a:t>gathered</a:t>
                  </a:r>
                  <a:r>
                    <a:rPr lang="fr-FR" sz="900" dirty="0" smtClean="0"/>
                    <a:t/>
                  </a:r>
                  <a:br>
                    <a:rPr lang="fr-FR" sz="900" dirty="0" smtClean="0"/>
                  </a:br>
                  <a:r>
                    <a:rPr lang="fr-FR" sz="900" dirty="0" err="1" smtClean="0"/>
                    <a:t>Here</a:t>
                  </a:r>
                  <a:r>
                    <a:rPr lang="fr-FR" sz="900" dirty="0" smtClean="0"/>
                    <a:t>,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does</a:t>
                  </a:r>
                  <a:r>
                    <a:rPr lang="fr-FR" sz="900" dirty="0" smtClean="0"/>
                    <a:t> not </a:t>
                  </a:r>
                  <a:r>
                    <a:rPr lang="fr-FR" sz="900" dirty="0" err="1" smtClean="0"/>
                    <a:t>produce</a:t>
                  </a:r>
                  <a:r>
                    <a:rPr lang="fr-FR" sz="900" dirty="0" smtClean="0"/>
                    <a:t> WAG but </a:t>
                  </a:r>
                  <a:r>
                    <a:rPr lang="fr-FR" sz="900" dirty="0" err="1" smtClean="0"/>
                    <a:t>rejects</a:t>
                  </a:r>
                  <a:r>
                    <a:rPr lang="fr-FR" sz="900" dirty="0" smtClean="0"/>
                    <a:t> 1 of water and </a:t>
                  </a:r>
                  <a:r>
                    <a:rPr lang="fr-FR" sz="900" dirty="0" err="1" smtClean="0"/>
                    <a:t>decreases</a:t>
                  </a:r>
                  <a:r>
                    <a:rPr lang="fr-FR" sz="900" dirty="0" smtClean="0"/>
                    <a:t> the pollution of 3 </a:t>
                  </a:r>
                  <a:r>
                    <a:rPr lang="fr-FR" sz="900" dirty="0" err="1" smtClean="0"/>
                    <a:t>units</a:t>
                  </a:r>
                  <a:r>
                    <a:rPr lang="fr-FR" sz="900" dirty="0" smtClean="0"/>
                    <a:t> in the pollution </a:t>
                  </a:r>
                  <a:r>
                    <a:rPr lang="fr-FR" sz="900" dirty="0" err="1" smtClean="0"/>
                    <a:t>cup</a:t>
                  </a:r>
                  <a:endParaRPr lang="fr-FR" sz="900" dirty="0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5923615" y="3732063"/>
                  <a:ext cx="3111913" cy="704501"/>
                </a:xfrm>
                <a:prstGeom prst="rect">
                  <a:avLst/>
                </a:prstGeom>
                <a:solidFill>
                  <a:srgbClr val="FFC0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dirty="0" smtClean="0"/>
                    <a:t>Impacts of the </a:t>
                  </a:r>
                  <a:r>
                    <a:rPr lang="fr-FR" sz="800" dirty="0" err="1" smtClean="0"/>
                    <a:t>activity</a:t>
                  </a:r>
                  <a:r>
                    <a:rPr lang="fr-FR" sz="800" dirty="0" smtClean="0"/>
                    <a:t> on the </a:t>
                  </a:r>
                  <a:r>
                    <a:rPr lang="fr-FR" sz="900" b="1" dirty="0" err="1" smtClean="0"/>
                    <a:t>environmental</a:t>
                  </a:r>
                  <a:r>
                    <a:rPr lang="fr-FR" sz="900" b="1" dirty="0" smtClean="0"/>
                    <a:t> </a:t>
                  </a:r>
                  <a:r>
                    <a:rPr lang="fr-FR" sz="900" b="1" dirty="0" err="1" smtClean="0"/>
                    <a:t>indicators</a:t>
                  </a:r>
                  <a:r>
                    <a:rPr lang="fr-FR" sz="800" dirty="0" smtClean="0"/>
                    <a:t>. </a:t>
                  </a:r>
                  <a:r>
                    <a:rPr lang="fr-FR" sz="800" dirty="0" err="1" smtClean="0"/>
                    <a:t>These</a:t>
                  </a:r>
                  <a:r>
                    <a:rPr lang="fr-FR" sz="800" dirty="0" smtClean="0"/>
                    <a:t> values are to </a:t>
                  </a:r>
                  <a:r>
                    <a:rPr lang="fr-FR" sz="800" dirty="0" err="1" smtClean="0"/>
                    <a:t>be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summed</a:t>
                  </a:r>
                  <a:r>
                    <a:rPr lang="fr-FR" sz="800" dirty="0" smtClean="0"/>
                    <a:t> at the end of </a:t>
                  </a:r>
                  <a:r>
                    <a:rPr lang="fr-FR" sz="800" dirty="0" err="1" smtClean="0"/>
                    <a:t>each</a:t>
                  </a:r>
                  <a:r>
                    <a:rPr lang="fr-FR" sz="800" dirty="0" smtClean="0"/>
                    <a:t> round, by all the </a:t>
                  </a:r>
                  <a:r>
                    <a:rPr lang="fr-FR" sz="800" dirty="0" err="1" smtClean="0"/>
                    <a:t>players</a:t>
                  </a:r>
                  <a:r>
                    <a:rPr lang="fr-FR" sz="800" dirty="0" smtClean="0"/>
                    <a:t>, and to </a:t>
                  </a:r>
                  <a:r>
                    <a:rPr lang="fr-FR" sz="800" dirty="0" err="1" smtClean="0"/>
                    <a:t>be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reported</a:t>
                  </a:r>
                  <a:r>
                    <a:rPr lang="fr-FR" sz="800" dirty="0" smtClean="0"/>
                    <a:t> on the monitoring table. </a:t>
                  </a:r>
                  <a:br>
                    <a:rPr lang="fr-FR" sz="800" dirty="0" smtClean="0"/>
                  </a:br>
                  <a:r>
                    <a:rPr lang="fr-FR" sz="800" dirty="0" err="1" smtClean="0"/>
                    <a:t>Here</a:t>
                  </a:r>
                  <a:r>
                    <a:rPr lang="fr-FR" sz="800" dirty="0" smtClean="0"/>
                    <a:t>, the </a:t>
                  </a:r>
                  <a:r>
                    <a:rPr lang="fr-FR" sz="800" dirty="0" err="1" smtClean="0"/>
                    <a:t>activity</a:t>
                  </a:r>
                  <a:r>
                    <a:rPr lang="fr-FR" sz="800" dirty="0" smtClean="0"/>
                    <a:t> has no impact on flood </a:t>
                  </a:r>
                  <a:r>
                    <a:rPr lang="fr-FR" sz="800" dirty="0" err="1" smtClean="0"/>
                    <a:t>regulation</a:t>
                  </a:r>
                  <a:r>
                    <a:rPr lang="fr-FR" sz="800" dirty="0" smtClean="0"/>
                    <a:t>, </a:t>
                  </a:r>
                  <a:r>
                    <a:rPr lang="fr-FR" sz="800" dirty="0" err="1" smtClean="0"/>
                    <a:t>neither</a:t>
                  </a:r>
                  <a:r>
                    <a:rPr lang="fr-FR" sz="800" dirty="0" smtClean="0"/>
                    <a:t> on </a:t>
                  </a:r>
                  <a:r>
                    <a:rPr lang="fr-FR" sz="800" dirty="0" err="1" smtClean="0"/>
                    <a:t>biodiversity</a:t>
                  </a:r>
                  <a:r>
                    <a:rPr lang="fr-FR" sz="800" dirty="0" smtClean="0"/>
                    <a:t>, but </a:t>
                  </a:r>
                  <a:r>
                    <a:rPr lang="fr-FR" sz="800" dirty="0" err="1" smtClean="0"/>
                    <a:t>decreases</a:t>
                  </a:r>
                  <a:r>
                    <a:rPr lang="fr-FR" sz="800" dirty="0" smtClean="0"/>
                    <a:t> the </a:t>
                  </a:r>
                  <a:r>
                    <a:rPr lang="fr-FR" sz="800" dirty="0" err="1" smtClean="0"/>
                    <a:t>recreation</a:t>
                  </a:r>
                  <a:r>
                    <a:rPr lang="fr-FR" sz="800" dirty="0" smtClean="0"/>
                    <a:t> </a:t>
                  </a:r>
                  <a:r>
                    <a:rPr lang="fr-FR" sz="800" dirty="0" err="1" smtClean="0"/>
                    <a:t>potential</a:t>
                  </a:r>
                  <a:r>
                    <a:rPr lang="fr-FR" sz="800" dirty="0" smtClean="0"/>
                    <a:t> by 1 unit</a:t>
                  </a:r>
                  <a:endParaRPr lang="fr-FR" sz="800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11560" y="1844824"/>
                  <a:ext cx="2164998" cy="882591"/>
                </a:xfrm>
                <a:prstGeom prst="rect">
                  <a:avLst/>
                </a:prstGeom>
                <a:solidFill>
                  <a:srgbClr val="FFC0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1000" b="1" dirty="0" smtClean="0"/>
                    <a:t>Conditions </a:t>
                  </a:r>
                  <a:r>
                    <a:rPr lang="fr-FR" sz="900" dirty="0" smtClean="0"/>
                    <a:t>to </a:t>
                  </a:r>
                  <a:r>
                    <a:rPr lang="fr-FR" sz="900" dirty="0" err="1" smtClean="0"/>
                    <a:t>add</a:t>
                  </a:r>
                  <a:r>
                    <a:rPr lang="fr-FR" sz="900" dirty="0" smtClean="0"/>
                    <a:t>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. If </a:t>
                  </a:r>
                  <a:r>
                    <a:rPr lang="fr-FR" sz="900" dirty="0" err="1" smtClean="0"/>
                    <a:t>they</a:t>
                  </a:r>
                  <a:r>
                    <a:rPr lang="fr-FR" sz="900" dirty="0" smtClean="0"/>
                    <a:t> are not </a:t>
                  </a:r>
                  <a:r>
                    <a:rPr lang="fr-FR" sz="900" dirty="0" err="1" smtClean="0"/>
                    <a:t>reached</a:t>
                  </a:r>
                  <a:r>
                    <a:rPr lang="fr-FR" sz="900" dirty="0" smtClean="0"/>
                    <a:t> on the monitoring table, the </a:t>
                  </a:r>
                  <a:r>
                    <a:rPr lang="fr-FR" sz="900" dirty="0" err="1" smtClean="0"/>
                    <a:t>activity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cannot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be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built</a:t>
                  </a:r>
                  <a:r>
                    <a:rPr lang="fr-FR" sz="900" dirty="0" smtClean="0"/>
                    <a:t>. </a:t>
                  </a:r>
                  <a:br>
                    <a:rPr lang="fr-FR" sz="900" dirty="0" smtClean="0"/>
                  </a:br>
                  <a:r>
                    <a:rPr lang="fr-FR" sz="900" dirty="0" err="1" smtClean="0"/>
                    <a:t>Here</a:t>
                  </a:r>
                  <a:r>
                    <a:rPr lang="fr-FR" sz="900" dirty="0" smtClean="0"/>
                    <a:t>, the </a:t>
                  </a:r>
                  <a:r>
                    <a:rPr lang="fr-FR" sz="900" dirty="0" err="1" smtClean="0"/>
                    <a:t>wastewater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treatment</a:t>
                  </a:r>
                  <a:r>
                    <a:rPr lang="fr-FR" sz="900" dirty="0" smtClean="0"/>
                    <a:t> plant </a:t>
                  </a:r>
                  <a:r>
                    <a:rPr lang="fr-FR" sz="900" dirty="0" err="1" smtClean="0"/>
                    <a:t>needs</a:t>
                  </a:r>
                  <a:r>
                    <a:rPr lang="fr-FR" sz="900" dirty="0" smtClean="0"/>
                    <a:t> 6 </a:t>
                  </a:r>
                  <a:r>
                    <a:rPr lang="fr-FR" sz="900" dirty="0" err="1" smtClean="0"/>
                    <a:t>recreation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potential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units</a:t>
                  </a:r>
                  <a:r>
                    <a:rPr lang="fr-FR" sz="900" dirty="0" smtClean="0"/>
                    <a:t> to </a:t>
                  </a:r>
                  <a:r>
                    <a:rPr lang="fr-FR" sz="900" dirty="0" err="1" smtClean="0"/>
                    <a:t>be</a:t>
                  </a:r>
                  <a:r>
                    <a:rPr lang="fr-FR" sz="900" dirty="0" smtClean="0"/>
                    <a:t> </a:t>
                  </a:r>
                  <a:r>
                    <a:rPr lang="fr-FR" sz="900" dirty="0" err="1" smtClean="0"/>
                    <a:t>built</a:t>
                  </a:r>
                  <a:endParaRPr lang="fr-FR" sz="900" dirty="0"/>
                </a:p>
              </p:txBody>
            </p:sp>
            <p:cxnSp>
              <p:nvCxnSpPr>
                <p:cNvPr id="15" name="Connecteur droit avec flèche 14"/>
                <p:cNvCxnSpPr>
                  <a:stCxn id="4" idx="1"/>
                </p:cNvCxnSpPr>
                <p:nvPr/>
              </p:nvCxnSpPr>
              <p:spPr>
                <a:xfrm flipH="1">
                  <a:off x="5165582" y="2512360"/>
                  <a:ext cx="75900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cteur droit avec flèche 15"/>
                <p:cNvCxnSpPr>
                  <a:stCxn id="5" idx="1"/>
                </p:cNvCxnSpPr>
                <p:nvPr/>
              </p:nvCxnSpPr>
              <p:spPr>
                <a:xfrm flipH="1">
                  <a:off x="5241481" y="3342630"/>
                  <a:ext cx="683102" cy="38943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Connecteur droit avec flèche 17"/>
                <p:cNvCxnSpPr/>
                <p:nvPr/>
              </p:nvCxnSpPr>
              <p:spPr>
                <a:xfrm flipH="1">
                  <a:off x="5089679" y="4118863"/>
                  <a:ext cx="83393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Connecteur droit avec flèche 20"/>
                <p:cNvCxnSpPr/>
                <p:nvPr/>
              </p:nvCxnSpPr>
              <p:spPr>
                <a:xfrm>
                  <a:off x="2776558" y="2039912"/>
                  <a:ext cx="18791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eur droit avec flèche 22"/>
                <p:cNvCxnSpPr/>
                <p:nvPr/>
              </p:nvCxnSpPr>
              <p:spPr>
                <a:xfrm flipV="1">
                  <a:off x="2812669" y="4268231"/>
                  <a:ext cx="151801" cy="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necteur droit avec flèche 25"/>
                <p:cNvCxnSpPr>
                  <a:stCxn id="3" idx="1"/>
                </p:cNvCxnSpPr>
                <p:nvPr/>
              </p:nvCxnSpPr>
              <p:spPr>
                <a:xfrm flipH="1">
                  <a:off x="5696883" y="1986400"/>
                  <a:ext cx="227700" cy="2675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Ellipse 26"/>
              <p:cNvSpPr/>
              <p:nvPr/>
            </p:nvSpPr>
            <p:spPr>
              <a:xfrm>
                <a:off x="251520" y="1898337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</a:t>
                </a:r>
                <a:endParaRPr lang="fr-FR" dirty="0" smtClean="0"/>
              </a:p>
            </p:txBody>
          </p:sp>
          <p:sp>
            <p:nvSpPr>
              <p:cNvPr id="28" name="Ellipse 27"/>
              <p:cNvSpPr/>
              <p:nvPr/>
            </p:nvSpPr>
            <p:spPr>
              <a:xfrm>
                <a:off x="8388424" y="1897339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 smtClean="0"/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9144000" y="2224314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 smtClean="0"/>
              </a:p>
            </p:txBody>
          </p:sp>
          <p:sp>
            <p:nvSpPr>
              <p:cNvPr id="30" name="Ellipse 29"/>
              <p:cNvSpPr/>
              <p:nvPr/>
            </p:nvSpPr>
            <p:spPr>
              <a:xfrm>
                <a:off x="9144000" y="3064424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 smtClean="0"/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9144000" y="3732063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5</a:t>
                </a:r>
                <a:endParaRPr lang="fr-FR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661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395536" y="1340768"/>
            <a:ext cx="9108504" cy="2671888"/>
            <a:chOff x="395536" y="1340768"/>
            <a:chExt cx="9108504" cy="2671888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82" t="23984" r="32855" b="21155"/>
            <a:stretch/>
          </p:blipFill>
          <p:spPr bwMode="auto">
            <a:xfrm>
              <a:off x="3047492" y="1348656"/>
              <a:ext cx="2885752" cy="266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" name="Groupe 22"/>
            <p:cNvGrpSpPr/>
            <p:nvPr/>
          </p:nvGrpSpPr>
          <p:grpSpPr>
            <a:xfrm>
              <a:off x="395536" y="1340768"/>
              <a:ext cx="9108504" cy="2591740"/>
              <a:chOff x="251520" y="1844824"/>
              <a:chExt cx="9108504" cy="2591740"/>
            </a:xfrm>
          </p:grpSpPr>
          <p:grpSp>
            <p:nvGrpSpPr>
              <p:cNvPr id="2" name="Groupe 1"/>
              <p:cNvGrpSpPr/>
              <p:nvPr/>
            </p:nvGrpSpPr>
            <p:grpSpPr>
              <a:xfrm>
                <a:off x="611560" y="1844824"/>
                <a:ext cx="8424936" cy="2591740"/>
                <a:chOff x="611560" y="1844824"/>
                <a:chExt cx="8424936" cy="259174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5924583" y="1844824"/>
                  <a:ext cx="2247817" cy="284149"/>
                </a:xfrm>
                <a:prstGeom prst="rect">
                  <a:avLst/>
                </a:prstGeom>
                <a:solidFill>
                  <a:srgbClr val="FFFF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dirty="0" smtClean="0"/>
                    <a:t>Coût d’achat de la carte</a:t>
                  </a:r>
                  <a:br>
                    <a:rPr lang="fr-FR" sz="800" dirty="0" smtClean="0"/>
                  </a:br>
                  <a:r>
                    <a:rPr lang="fr-FR" sz="800" dirty="0" smtClean="0"/>
                    <a:t>A payer </a:t>
                  </a:r>
                  <a:r>
                    <a:rPr lang="fr-FR" sz="900" b="1" dirty="0" smtClean="0"/>
                    <a:t>une seule fois </a:t>
                  </a:r>
                  <a:r>
                    <a:rPr lang="fr-FR" sz="800" dirty="0" smtClean="0"/>
                    <a:t>par partie, lors de l’achat</a:t>
                  </a:r>
                  <a:endParaRPr lang="fr-FR" sz="800" dirty="0"/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5924583" y="2243792"/>
                  <a:ext cx="3111913" cy="537136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b="1" dirty="0" smtClean="0"/>
                    <a:t>Prélèvement de ressources</a:t>
                  </a:r>
                  <a:r>
                    <a:rPr lang="fr-FR" sz="800" dirty="0" smtClean="0"/>
                    <a:t> </a:t>
                  </a:r>
                  <a:r>
                    <a:rPr lang="fr-FR" sz="800" dirty="0" smtClean="0"/>
                    <a:t>nécessaires pour faire fonctionner l’activité lors d’un tour de jeu</a:t>
                  </a:r>
                  <a:br>
                    <a:rPr lang="fr-FR" sz="800" dirty="0" smtClean="0"/>
                  </a:br>
                  <a:r>
                    <a:rPr lang="fr-FR" sz="800" dirty="0" smtClean="0"/>
                    <a:t>Ici, l’activité a besoin de 3WAG et de prélever 1 unité d’eau dans le gobelet courant pour fonctionner</a:t>
                  </a:r>
                  <a:endParaRPr lang="fr-FR" sz="800" dirty="0"/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5924583" y="3068960"/>
                  <a:ext cx="3111913" cy="547340"/>
                </a:xfrm>
                <a:prstGeom prst="rect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b="1" dirty="0" smtClean="0"/>
                    <a:t>Rejets des produits </a:t>
                  </a:r>
                  <a:r>
                    <a:rPr lang="fr-FR" sz="800" dirty="0" smtClean="0"/>
                    <a:t>de l’activité lorsque les ressources ont été réunies</a:t>
                  </a:r>
                  <a:br>
                    <a:rPr lang="fr-FR" sz="800" dirty="0" smtClean="0"/>
                  </a:br>
                  <a:r>
                    <a:rPr lang="fr-FR" sz="800" dirty="0" smtClean="0"/>
                    <a:t>Ici, l’activité ne produit pas de </a:t>
                  </a:r>
                  <a:r>
                    <a:rPr lang="fr-FR" sz="800" dirty="0" smtClean="0"/>
                    <a:t>WAG, </a:t>
                  </a:r>
                  <a:r>
                    <a:rPr lang="fr-FR" sz="800" dirty="0" smtClean="0"/>
                    <a:t>mais restitue 1 d’eau et diminue la pollution de 3 unités dans le gobelet pollution</a:t>
                  </a:r>
                  <a:endParaRPr lang="fr-FR" sz="800" dirty="0"/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5923615" y="3732063"/>
                  <a:ext cx="3111913" cy="704501"/>
                </a:xfrm>
                <a:prstGeom prst="rect">
                  <a:avLst/>
                </a:prstGeom>
                <a:solidFill>
                  <a:srgbClr val="FFC0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800" dirty="0" smtClean="0"/>
                    <a:t>Effets de l’activité sur les </a:t>
                  </a:r>
                  <a:r>
                    <a:rPr lang="fr-FR" sz="900" b="1" dirty="0" smtClean="0"/>
                    <a:t>indicateurs environnementaux</a:t>
                  </a:r>
                  <a:r>
                    <a:rPr lang="fr-FR" sz="800" dirty="0" smtClean="0"/>
                    <a:t>. Ces valeurs sont à sommer à la fin de chaque tour, pour tous les joueurs, et à reporter sur le tableau de suivi collectif</a:t>
                  </a:r>
                  <a:br>
                    <a:rPr lang="fr-FR" sz="800" dirty="0" smtClean="0"/>
                  </a:br>
                  <a:r>
                    <a:rPr lang="fr-FR" sz="800" dirty="0" smtClean="0"/>
                    <a:t>Ici, l’activité ne contribue pas à la régulation des inondations, n’a pas d’impact sur la biodiversité</a:t>
                  </a:r>
                  <a:r>
                    <a:rPr lang="fr-FR" sz="800" dirty="0"/>
                    <a:t> </a:t>
                  </a:r>
                  <a:r>
                    <a:rPr lang="fr-FR" sz="800" dirty="0" smtClean="0"/>
                    <a:t>et réduit d’1 unité le potentiel touristique</a:t>
                  </a:r>
                  <a:endParaRPr lang="fr-FR" sz="800" dirty="0"/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611560" y="1844824"/>
                  <a:ext cx="2164998" cy="882591"/>
                </a:xfrm>
                <a:prstGeom prst="rect">
                  <a:avLst/>
                </a:prstGeom>
                <a:solidFill>
                  <a:srgbClr val="FFC000"/>
                </a:solidFill>
                <a:ln w="3175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r>
                    <a:rPr lang="fr-FR" sz="900" b="1" dirty="0" smtClean="0"/>
                    <a:t>Conditions d’installation </a:t>
                  </a:r>
                  <a:r>
                    <a:rPr lang="fr-FR" sz="800" dirty="0" smtClean="0"/>
                    <a:t>de l’activité. Si ces conditions ne sont pas réunies sur le tableau de suivi collectif, il est impossible de construire cette action</a:t>
                  </a:r>
                  <a:br>
                    <a:rPr lang="fr-FR" sz="800" dirty="0" smtClean="0"/>
                  </a:br>
                  <a:r>
                    <a:rPr lang="fr-FR" sz="800" dirty="0" smtClean="0"/>
                    <a:t>La station d’épuration a besoin de 6 unités de potentiel </a:t>
                  </a:r>
                  <a:r>
                    <a:rPr lang="fr-FR" sz="800" dirty="0" smtClean="0"/>
                    <a:t>de loisir </a:t>
                  </a:r>
                  <a:r>
                    <a:rPr lang="fr-FR" sz="800" dirty="0" smtClean="0"/>
                    <a:t>sur le </a:t>
                  </a:r>
                  <a:r>
                    <a:rPr lang="fr-FR" sz="800" dirty="0" smtClean="0"/>
                    <a:t>tableau </a:t>
                  </a:r>
                  <a:r>
                    <a:rPr lang="fr-FR" sz="800" dirty="0" smtClean="0"/>
                    <a:t>de suivi </a:t>
                  </a:r>
                  <a:r>
                    <a:rPr lang="fr-FR" sz="800" dirty="0" smtClean="0"/>
                    <a:t>collectif pour </a:t>
                  </a:r>
                  <a:r>
                    <a:rPr lang="fr-FR" sz="800" dirty="0" smtClean="0"/>
                    <a:t>être installée</a:t>
                  </a:r>
                  <a:endParaRPr lang="fr-FR" sz="800" dirty="0"/>
                </a:p>
              </p:txBody>
            </p:sp>
            <p:cxnSp>
              <p:nvCxnSpPr>
                <p:cNvPr id="10" name="Connecteur droit avec flèche 9"/>
                <p:cNvCxnSpPr>
                  <a:stCxn id="5" idx="1"/>
                </p:cNvCxnSpPr>
                <p:nvPr/>
              </p:nvCxnSpPr>
              <p:spPr>
                <a:xfrm flipH="1">
                  <a:off x="5165582" y="2512360"/>
                  <a:ext cx="75900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necteur droit avec flèche 10"/>
                <p:cNvCxnSpPr>
                  <a:stCxn id="6" idx="1"/>
                </p:cNvCxnSpPr>
                <p:nvPr/>
              </p:nvCxnSpPr>
              <p:spPr>
                <a:xfrm flipH="1">
                  <a:off x="5241481" y="3342630"/>
                  <a:ext cx="683102" cy="38943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Connecteur droit avec flèche 11"/>
                <p:cNvCxnSpPr/>
                <p:nvPr/>
              </p:nvCxnSpPr>
              <p:spPr>
                <a:xfrm flipH="1">
                  <a:off x="5089679" y="4118863"/>
                  <a:ext cx="833936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cteur droit avec flèche 12"/>
                <p:cNvCxnSpPr/>
                <p:nvPr/>
              </p:nvCxnSpPr>
              <p:spPr>
                <a:xfrm>
                  <a:off x="2776558" y="2039912"/>
                  <a:ext cx="18791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cteur droit avec flèche 14"/>
                <p:cNvCxnSpPr>
                  <a:stCxn id="4" idx="1"/>
                </p:cNvCxnSpPr>
                <p:nvPr/>
              </p:nvCxnSpPr>
              <p:spPr>
                <a:xfrm flipH="1">
                  <a:off x="5696883" y="1986899"/>
                  <a:ext cx="227700" cy="2625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Ellipse 15"/>
              <p:cNvSpPr/>
              <p:nvPr/>
            </p:nvSpPr>
            <p:spPr>
              <a:xfrm>
                <a:off x="251520" y="1898337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1</a:t>
                </a:r>
                <a:endParaRPr lang="fr-FR" dirty="0" smtClean="0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8604448" y="1897339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2</a:t>
                </a:r>
                <a:endParaRPr lang="fr-FR" dirty="0" smtClean="0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9144000" y="2224314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3</a:t>
                </a:r>
                <a:endParaRPr lang="fr-FR" dirty="0" smtClean="0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9144000" y="3064424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4</a:t>
                </a:r>
                <a:endParaRPr lang="fr-FR" dirty="0" smtClean="0"/>
              </a:p>
            </p:txBody>
          </p:sp>
          <p:sp>
            <p:nvSpPr>
              <p:cNvPr id="20" name="Ellipse 19"/>
              <p:cNvSpPr/>
              <p:nvPr/>
            </p:nvSpPr>
            <p:spPr>
              <a:xfrm>
                <a:off x="9144000" y="3732063"/>
                <a:ext cx="216024" cy="23063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5</a:t>
                </a:r>
                <a:endParaRPr lang="fr-FR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8470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4" t="36706" r="51921" b="13637"/>
          <a:stretch/>
        </p:blipFill>
        <p:spPr bwMode="auto">
          <a:xfrm>
            <a:off x="1403648" y="1484784"/>
            <a:ext cx="4528457" cy="3632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2" t="23984" r="32855" b="21155"/>
          <a:stretch/>
        </p:blipFill>
        <p:spPr bwMode="auto">
          <a:xfrm>
            <a:off x="6654800" y="1294449"/>
            <a:ext cx="4978400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063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3" t="39286" r="56161" b="10417"/>
          <a:stretch/>
        </p:blipFill>
        <p:spPr bwMode="auto">
          <a:xfrm>
            <a:off x="2051720" y="1034142"/>
            <a:ext cx="4542972" cy="3679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19" t="27426" r="28965" b="11612"/>
          <a:stretch/>
        </p:blipFill>
        <p:spPr bwMode="auto">
          <a:xfrm>
            <a:off x="7236296" y="1034141"/>
            <a:ext cx="5570806" cy="4459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1671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6163</TotalTime>
  <Words>196</Words>
  <Application>Microsoft Office PowerPoint</Application>
  <PresentationFormat>Affichage à l'écran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Aucante Mélaine</dc:creator>
  <cp:lastModifiedBy>Aucante Mélaine</cp:lastModifiedBy>
  <cp:revision>24</cp:revision>
  <dcterms:created xsi:type="dcterms:W3CDTF">2018-02-23T18:38:19Z</dcterms:created>
  <dcterms:modified xsi:type="dcterms:W3CDTF">2018-09-19T14:51:40Z</dcterms:modified>
</cp:coreProperties>
</file>