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380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2855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119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626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991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046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663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076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5480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60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43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1B4DD-F15C-4071-8669-C50BE29FD930}" type="datetimeFigureOut">
              <a:rPr lang="fr-FR" smtClean="0"/>
              <a:t>26/06/2018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597A0-CDEB-4A27-BF66-1ACA091E4DD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949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78" t="18254" r="13658" b="69047"/>
          <a:stretch/>
        </p:blipFill>
        <p:spPr bwMode="auto">
          <a:xfrm>
            <a:off x="21214" y="6151449"/>
            <a:ext cx="1259632" cy="69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463022"/>
              </p:ext>
            </p:extLst>
          </p:nvPr>
        </p:nvGraphicFramePr>
        <p:xfrm>
          <a:off x="29294" y="1412776"/>
          <a:ext cx="9042458" cy="540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0458"/>
                <a:gridCol w="612000"/>
                <a:gridCol w="612000"/>
                <a:gridCol w="612000"/>
                <a:gridCol w="612000"/>
                <a:gridCol w="612000"/>
                <a:gridCol w="612000"/>
                <a:gridCol w="612000"/>
                <a:gridCol w="612000"/>
                <a:gridCol w="612000"/>
                <a:gridCol w="612000"/>
                <a:gridCol w="612000"/>
              </a:tblGrid>
              <a:tr h="900100">
                <a:tc>
                  <a:txBody>
                    <a:bodyPr/>
                    <a:lstStyle/>
                    <a:p>
                      <a:pPr algn="r"/>
                      <a:r>
                        <a:rPr lang="fr-FR" sz="2000" dirty="0" smtClean="0">
                          <a:latin typeface="PhosphateSolid" panose="02000606020000020004" pitchFamily="2" charset="0"/>
                        </a:rPr>
                        <a:t>DISPONIBILITÉ</a:t>
                      </a:r>
                      <a:r>
                        <a:rPr lang="fr-FR" sz="2000" baseline="0" dirty="0" smtClean="0">
                          <a:latin typeface="PhosphateSolid" panose="02000606020000020004" pitchFamily="2" charset="0"/>
                        </a:rPr>
                        <a:t> </a:t>
                      </a:r>
                    </a:p>
                    <a:p>
                      <a:pPr algn="r"/>
                      <a:r>
                        <a:rPr lang="fr-FR" sz="2000" baseline="0" dirty="0" smtClean="0">
                          <a:latin typeface="PhosphateSolid" panose="02000606020000020004" pitchFamily="2" charset="0"/>
                        </a:rPr>
                        <a:t>EN EAU</a:t>
                      </a:r>
                      <a:endParaRPr lang="fr-FR" sz="20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0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2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3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4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5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6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7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8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9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10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r"/>
                      <a:r>
                        <a:rPr lang="fr-FR" sz="2000" dirty="0" smtClean="0">
                          <a:latin typeface="PhosphateSolid" panose="02000606020000020004" pitchFamily="2" charset="0"/>
                        </a:rPr>
                        <a:t>POLLUTION</a:t>
                      </a:r>
                      <a:endParaRPr lang="fr-FR" sz="20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0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2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3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4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5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6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7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8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9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10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dirty="0" smtClean="0">
                          <a:latin typeface="PhosphateSolid" panose="02000606020000020004" pitchFamily="2" charset="0"/>
                        </a:rPr>
                        <a:t>RÉGULATION</a:t>
                      </a:r>
                      <a:r>
                        <a:rPr lang="fr-FR" sz="2000" baseline="0" dirty="0" smtClean="0">
                          <a:latin typeface="PhosphateSolid" panose="02000606020000020004" pitchFamily="2" charset="0"/>
                        </a:rPr>
                        <a:t> DES</a:t>
                      </a:r>
                      <a:r>
                        <a:rPr lang="fr-FR" sz="2000" dirty="0" smtClean="0">
                          <a:latin typeface="PhosphateSolid" panose="02000606020000020004" pitchFamily="2" charset="0"/>
                        </a:rPr>
                        <a:t> INONDATIONS</a:t>
                      </a:r>
                      <a:endParaRPr lang="fr-FR" sz="2000" dirty="0" smtClean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0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2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3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4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5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6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7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8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9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10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r"/>
                      <a:r>
                        <a:rPr lang="fr-FR" sz="2000" dirty="0" smtClean="0">
                          <a:latin typeface="PhosphateSolid" panose="02000606020000020004" pitchFamily="2" charset="0"/>
                        </a:rPr>
                        <a:t>     POTENTIEL </a:t>
                      </a:r>
                    </a:p>
                    <a:p>
                      <a:pPr algn="r"/>
                      <a:r>
                        <a:rPr lang="fr-FR" sz="2000" dirty="0" smtClean="0">
                          <a:latin typeface="PhosphateSolid" panose="02000606020000020004" pitchFamily="2" charset="0"/>
                        </a:rPr>
                        <a:t>DE LOISIRS</a:t>
                      </a:r>
                      <a:endParaRPr lang="fr-FR" sz="20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0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2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3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4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PhosphateSolid" panose="02000606020000020004" pitchFamily="2" charset="0"/>
                          <a:ea typeface="+mn-ea"/>
                          <a:cs typeface="+mn-cs"/>
                        </a:rPr>
                        <a:t>5</a:t>
                      </a:r>
                      <a:endParaRPr lang="fr-FR" sz="2400" kern="1200" dirty="0">
                        <a:solidFill>
                          <a:schemeClr val="tx1"/>
                        </a:solidFill>
                        <a:latin typeface="PhosphateSolid" panose="02000606020000020004" pitchFamily="2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6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7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8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9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10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r"/>
                      <a:r>
                        <a:rPr lang="fr-FR" sz="2000" dirty="0" smtClean="0">
                          <a:latin typeface="PhosphateSolid" panose="02000606020000020004" pitchFamily="2" charset="0"/>
                        </a:rPr>
                        <a:t>BIODIVERSITÉ</a:t>
                      </a:r>
                      <a:endParaRPr lang="fr-FR" sz="20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0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2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3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4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2400" kern="1200" dirty="0" smtClean="0">
                          <a:solidFill>
                            <a:schemeClr val="tx1"/>
                          </a:solidFill>
                          <a:latin typeface="PhosphateSolid" panose="02000606020000020004" pitchFamily="2" charset="0"/>
                          <a:ea typeface="+mn-ea"/>
                          <a:cs typeface="+mn-cs"/>
                        </a:rPr>
                        <a:t>5</a:t>
                      </a:r>
                      <a:endParaRPr lang="fr-FR" sz="2400" kern="1200" dirty="0">
                        <a:solidFill>
                          <a:schemeClr val="tx1"/>
                        </a:solidFill>
                        <a:latin typeface="PhosphateSolid" panose="02000606020000020004" pitchFamily="2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6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7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8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9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10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900100">
                <a:tc>
                  <a:txBody>
                    <a:bodyPr/>
                    <a:lstStyle/>
                    <a:p>
                      <a:pPr algn="r"/>
                      <a:r>
                        <a:rPr lang="fr-FR" sz="2000" dirty="0" smtClean="0">
                          <a:latin typeface="PhosphateSolid" panose="02000606020000020004" pitchFamily="2" charset="0"/>
                        </a:rPr>
                        <a:t>BEAUTÉ DU PAYSAGE</a:t>
                      </a:r>
                      <a:endParaRPr lang="fr-FR" sz="20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0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</a:t>
                      </a: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2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3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4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5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6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7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8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9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latin typeface="PhosphateSolid" panose="02000606020000020004" pitchFamily="2" charset="0"/>
                        </a:rPr>
                        <a:t>10</a:t>
                      </a:r>
                      <a:endParaRPr lang="fr-FR" sz="2400" dirty="0">
                        <a:latin typeface="PhosphateSolid" panose="02000606020000020004" pitchFamily="2" charset="0"/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1214" y="21382"/>
            <a:ext cx="91227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PhosphateSolid" panose="02000606020000020004" pitchFamily="2" charset="0"/>
              </a:rPr>
              <a:t>TABLEAU DE SUIVI</a:t>
            </a:r>
            <a:endParaRPr lang="fr-FR" sz="2800" b="1" dirty="0">
              <a:latin typeface="PhosphateSolid" panose="02000606020000020004" pitchFamily="2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1214" y="663079"/>
            <a:ext cx="22465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atin typeface="PhosphateSolid" panose="02000606020000020004" pitchFamily="2" charset="0"/>
              </a:rPr>
              <a:t>TOUR</a:t>
            </a:r>
            <a:r>
              <a:rPr lang="fr-FR" sz="2400" dirty="0" smtClean="0">
                <a:latin typeface="PhosphateSolid" panose="02000606020000020004" pitchFamily="2" charset="0"/>
              </a:rPr>
              <a:t> :</a:t>
            </a:r>
            <a:endParaRPr lang="fr-FR" dirty="0">
              <a:latin typeface="PhosphateSolid" panose="02000606020000020004" pitchFamily="2" charset="0"/>
            </a:endParaRPr>
          </a:p>
        </p:txBody>
      </p:sp>
      <p:pic>
        <p:nvPicPr>
          <p:cNvPr id="15" name="Imag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0" y="1700808"/>
            <a:ext cx="486563" cy="554097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6" name="Imag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41" y="2564904"/>
            <a:ext cx="548180" cy="567432"/>
          </a:xfrm>
          <a:prstGeom prst="rect">
            <a:avLst/>
          </a:prstGeom>
          <a:noFill/>
          <a:ln>
            <a:noFill/>
          </a:ln>
          <a:effectLst/>
        </p:spPr>
      </p:pic>
      <p:grpSp>
        <p:nvGrpSpPr>
          <p:cNvPr id="3" name="Groupe 2"/>
          <p:cNvGrpSpPr/>
          <p:nvPr/>
        </p:nvGrpSpPr>
        <p:grpSpPr>
          <a:xfrm>
            <a:off x="64650" y="3325357"/>
            <a:ext cx="584648" cy="2387080"/>
            <a:chOff x="64650" y="3325357"/>
            <a:chExt cx="584648" cy="2387080"/>
          </a:xfrm>
        </p:grpSpPr>
        <p:grpSp>
          <p:nvGrpSpPr>
            <p:cNvPr id="18" name="Group 3"/>
            <p:cNvGrpSpPr>
              <a:grpSpLocks/>
            </p:cNvGrpSpPr>
            <p:nvPr/>
          </p:nvGrpSpPr>
          <p:grpSpPr bwMode="auto">
            <a:xfrm>
              <a:off x="69670" y="3325357"/>
              <a:ext cx="507764" cy="601104"/>
              <a:chOff x="1067128" y="1055064"/>
              <a:chExt cx="1411" cy="1608"/>
            </a:xfrm>
          </p:grpSpPr>
          <p:pic>
            <p:nvPicPr>
              <p:cNvPr id="25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7475" y="1055064"/>
                <a:ext cx="720" cy="8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chemeClr val="dk1">
                        <a:lumMod val="0"/>
                        <a:lumOff val="0"/>
                      </a:schemeClr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</p:pic>
          <p:cxnSp>
            <p:nvCxnSpPr>
              <p:cNvPr id="26" name="AutoShape 5"/>
              <p:cNvCxnSpPr>
                <a:cxnSpLocks noChangeShapeType="1"/>
              </p:cNvCxnSpPr>
              <p:nvPr/>
            </p:nvCxnSpPr>
            <p:spPr bwMode="auto">
              <a:xfrm>
                <a:off x="1067836" y="1055772"/>
                <a:ext cx="0" cy="900"/>
              </a:xfrm>
              <a:prstGeom prst="straightConnector1">
                <a:avLst/>
              </a:prstGeom>
              <a:noFill/>
              <a:ln w="12700">
                <a:solidFill>
                  <a:schemeClr val="dk1">
                    <a:lumMod val="0"/>
                    <a:lumOff val="0"/>
                  </a:schemeClr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AutoShape 6"/>
              <p:cNvCxnSpPr>
                <a:cxnSpLocks noChangeShapeType="1"/>
              </p:cNvCxnSpPr>
              <p:nvPr/>
            </p:nvCxnSpPr>
            <p:spPr bwMode="auto">
              <a:xfrm flipH="1" flipV="1">
                <a:off x="1067128" y="1055976"/>
                <a:ext cx="540" cy="0"/>
              </a:xfrm>
              <a:prstGeom prst="straightConnector1">
                <a:avLst/>
              </a:prstGeom>
              <a:noFill/>
              <a:ln w="28575">
                <a:solidFill>
                  <a:srgbClr val="C050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8" name="AutoShape 7"/>
              <p:cNvCxnSpPr>
                <a:cxnSpLocks noChangeShapeType="1"/>
              </p:cNvCxnSpPr>
              <p:nvPr/>
            </p:nvCxnSpPr>
            <p:spPr bwMode="auto">
              <a:xfrm flipH="1" flipV="1">
                <a:off x="1067999" y="1055976"/>
                <a:ext cx="540" cy="0"/>
              </a:xfrm>
              <a:prstGeom prst="straightConnector1">
                <a:avLst/>
              </a:prstGeom>
              <a:noFill/>
              <a:ln w="28575">
                <a:solidFill>
                  <a:srgbClr val="C050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19" name="AutoShape 8"/>
            <p:cNvCxnSpPr>
              <a:cxnSpLocks noChangeShapeType="1"/>
            </p:cNvCxnSpPr>
            <p:nvPr/>
          </p:nvCxnSpPr>
          <p:spPr bwMode="auto">
            <a:xfrm flipH="1">
              <a:off x="526036" y="3777804"/>
              <a:ext cx="49725" cy="80544"/>
            </a:xfrm>
            <a:prstGeom prst="straightConnector1">
              <a:avLst/>
            </a:prstGeom>
            <a:noFill/>
            <a:ln w="3175">
              <a:solidFill>
                <a:schemeClr val="dk1">
                  <a:lumMod val="0"/>
                  <a:lumOff val="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20" name="AutoShape 9"/>
            <p:cNvCxnSpPr>
              <a:cxnSpLocks noChangeShapeType="1"/>
            </p:cNvCxnSpPr>
            <p:nvPr/>
          </p:nvCxnSpPr>
          <p:spPr bwMode="auto">
            <a:xfrm flipH="1">
              <a:off x="451688" y="3777804"/>
              <a:ext cx="49725" cy="80544"/>
            </a:xfrm>
            <a:prstGeom prst="straightConnector1">
              <a:avLst/>
            </a:prstGeom>
            <a:noFill/>
            <a:ln w="3175">
              <a:solidFill>
                <a:schemeClr val="dk1">
                  <a:lumMod val="0"/>
                  <a:lumOff val="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21" name="AutoShape 10"/>
            <p:cNvCxnSpPr>
              <a:cxnSpLocks noChangeShapeType="1"/>
            </p:cNvCxnSpPr>
            <p:nvPr/>
          </p:nvCxnSpPr>
          <p:spPr bwMode="auto">
            <a:xfrm flipH="1">
              <a:off x="377341" y="3777804"/>
              <a:ext cx="49485" cy="80544"/>
            </a:xfrm>
            <a:prstGeom prst="straightConnector1">
              <a:avLst/>
            </a:prstGeom>
            <a:noFill/>
            <a:ln w="3175">
              <a:solidFill>
                <a:schemeClr val="dk1">
                  <a:lumMod val="0"/>
                  <a:lumOff val="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22" name="AutoShape 11"/>
            <p:cNvCxnSpPr>
              <a:cxnSpLocks noChangeShapeType="1"/>
            </p:cNvCxnSpPr>
            <p:nvPr/>
          </p:nvCxnSpPr>
          <p:spPr bwMode="auto">
            <a:xfrm flipH="1">
              <a:off x="214063" y="3777804"/>
              <a:ext cx="49725" cy="80544"/>
            </a:xfrm>
            <a:prstGeom prst="straightConnector1">
              <a:avLst/>
            </a:prstGeom>
            <a:noFill/>
            <a:ln w="3175">
              <a:solidFill>
                <a:schemeClr val="dk1">
                  <a:lumMod val="0"/>
                  <a:lumOff val="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23" name="AutoShape 12"/>
            <p:cNvCxnSpPr>
              <a:cxnSpLocks noChangeShapeType="1"/>
            </p:cNvCxnSpPr>
            <p:nvPr/>
          </p:nvCxnSpPr>
          <p:spPr bwMode="auto">
            <a:xfrm flipH="1">
              <a:off x="139476" y="3777804"/>
              <a:ext cx="49725" cy="80544"/>
            </a:xfrm>
            <a:prstGeom prst="straightConnector1">
              <a:avLst/>
            </a:prstGeom>
            <a:noFill/>
            <a:ln w="3175">
              <a:solidFill>
                <a:schemeClr val="dk1">
                  <a:lumMod val="0"/>
                  <a:lumOff val="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24" name="AutoShape 13"/>
            <p:cNvCxnSpPr>
              <a:cxnSpLocks noChangeShapeType="1"/>
            </p:cNvCxnSpPr>
            <p:nvPr/>
          </p:nvCxnSpPr>
          <p:spPr bwMode="auto">
            <a:xfrm flipH="1">
              <a:off x="64650" y="3777804"/>
              <a:ext cx="49725" cy="80544"/>
            </a:xfrm>
            <a:prstGeom prst="straightConnector1">
              <a:avLst/>
            </a:prstGeom>
            <a:noFill/>
            <a:ln w="3175">
              <a:solidFill>
                <a:schemeClr val="dk1">
                  <a:lumMod val="0"/>
                  <a:lumOff val="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364434" y="4276086"/>
              <a:ext cx="153597" cy="104309"/>
            </a:xfrm>
            <a:prstGeom prst="ellipse">
              <a:avLst/>
            </a:prstGeom>
            <a:solidFill>
              <a:schemeClr val="dk1">
                <a:lumMod val="0"/>
                <a:lumOff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in">
                  <a:solidFill>
                    <a:schemeClr val="dk1">
                      <a:lumMod val="0"/>
                      <a:lumOff val="0"/>
                    </a:scheme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rot="0" vert="horz" wrap="square" lIns="36576" tIns="36576" rIns="36576" bIns="36576" anchor="t" anchorCtr="0" upright="1">
              <a:noAutofit/>
            </a:bodyPr>
            <a:lstStyle/>
            <a:p>
              <a:endParaRPr lang="fr-FR" dirty="0">
                <a:latin typeface="PhosphateSolid" panose="02000606020000020004" pitchFamily="2" charset="0"/>
              </a:endParaRPr>
            </a:p>
          </p:txBody>
        </p:sp>
        <p:cxnSp>
          <p:nvCxnSpPr>
            <p:cNvPr id="31" name="AutoShape 31"/>
            <p:cNvCxnSpPr>
              <a:cxnSpLocks noChangeShapeType="1"/>
            </p:cNvCxnSpPr>
            <p:nvPr/>
          </p:nvCxnSpPr>
          <p:spPr bwMode="auto">
            <a:xfrm>
              <a:off x="222214" y="4278018"/>
              <a:ext cx="163552" cy="163225"/>
            </a:xfrm>
            <a:prstGeom prst="straightConnector1">
              <a:avLst/>
            </a:prstGeom>
            <a:noFill/>
            <a:ln w="9525">
              <a:solidFill>
                <a:schemeClr val="dk1">
                  <a:lumMod val="0"/>
                  <a:lumOff val="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32" name="Oval 32"/>
            <p:cNvSpPr>
              <a:spLocks noChangeArrowheads="1"/>
            </p:cNvSpPr>
            <p:nvPr/>
          </p:nvSpPr>
          <p:spPr bwMode="auto">
            <a:xfrm>
              <a:off x="331012" y="4392951"/>
              <a:ext cx="179197" cy="278158"/>
            </a:xfrm>
            <a:prstGeom prst="ellipse">
              <a:avLst/>
            </a:prstGeom>
            <a:solidFill>
              <a:schemeClr val="dk1">
                <a:lumMod val="0"/>
                <a:lumOff val="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in">
                  <a:solidFill>
                    <a:schemeClr val="dk1">
                      <a:lumMod val="0"/>
                      <a:lumOff val="0"/>
                    </a:scheme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rot="0" vert="horz" wrap="square" lIns="36576" tIns="36576" rIns="36576" bIns="36576" anchor="t" anchorCtr="0" upright="1">
              <a:noAutofit/>
            </a:bodyPr>
            <a:lstStyle/>
            <a:p>
              <a:endParaRPr lang="fr-FR" dirty="0">
                <a:latin typeface="PhosphateSolid" panose="02000606020000020004" pitchFamily="2" charset="0"/>
              </a:endParaRPr>
            </a:p>
          </p:txBody>
        </p:sp>
        <p:cxnSp>
          <p:nvCxnSpPr>
            <p:cNvPr id="33" name="AutoShape 33"/>
            <p:cNvCxnSpPr>
              <a:cxnSpLocks noChangeShapeType="1"/>
            </p:cNvCxnSpPr>
            <p:nvPr/>
          </p:nvCxnSpPr>
          <p:spPr bwMode="auto">
            <a:xfrm flipV="1">
              <a:off x="477498" y="4303129"/>
              <a:ext cx="152886" cy="126040"/>
            </a:xfrm>
            <a:prstGeom prst="straightConnector1">
              <a:avLst/>
            </a:prstGeom>
            <a:noFill/>
            <a:ln w="9525">
              <a:solidFill>
                <a:schemeClr val="dk1">
                  <a:lumMod val="0"/>
                  <a:lumOff val="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34" name="AutoShape 34"/>
            <p:cNvCxnSpPr>
              <a:cxnSpLocks noChangeShapeType="1"/>
            </p:cNvCxnSpPr>
            <p:nvPr/>
          </p:nvCxnSpPr>
          <p:spPr bwMode="auto">
            <a:xfrm>
              <a:off x="455454" y="4636822"/>
              <a:ext cx="98843" cy="74369"/>
            </a:xfrm>
            <a:prstGeom prst="straightConnector1">
              <a:avLst/>
            </a:prstGeom>
            <a:noFill/>
            <a:ln w="9525">
              <a:solidFill>
                <a:schemeClr val="dk1">
                  <a:lumMod val="0"/>
                  <a:lumOff val="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35" name="AutoShape 35"/>
            <p:cNvCxnSpPr>
              <a:cxnSpLocks noChangeShapeType="1"/>
            </p:cNvCxnSpPr>
            <p:nvPr/>
          </p:nvCxnSpPr>
          <p:spPr bwMode="auto">
            <a:xfrm flipV="1">
              <a:off x="361589" y="4580321"/>
              <a:ext cx="21333" cy="311962"/>
            </a:xfrm>
            <a:prstGeom prst="straightConnector1">
              <a:avLst/>
            </a:prstGeom>
            <a:noFill/>
            <a:ln w="9525">
              <a:solidFill>
                <a:schemeClr val="dk1">
                  <a:lumMod val="0"/>
                  <a:lumOff val="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36" name="AutoShape 36"/>
            <p:cNvCxnSpPr>
              <a:cxnSpLocks noChangeShapeType="1"/>
            </p:cNvCxnSpPr>
            <p:nvPr/>
          </p:nvCxnSpPr>
          <p:spPr bwMode="auto">
            <a:xfrm flipV="1">
              <a:off x="537941" y="4708776"/>
              <a:ext cx="11378" cy="96100"/>
            </a:xfrm>
            <a:prstGeom prst="straightConnector1">
              <a:avLst/>
            </a:prstGeom>
            <a:noFill/>
            <a:ln w="9525">
              <a:solidFill>
                <a:schemeClr val="dk1">
                  <a:lumMod val="0"/>
                  <a:lumOff val="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38" name="Oval 9"/>
            <p:cNvSpPr>
              <a:spLocks noChangeArrowheads="1"/>
            </p:cNvSpPr>
            <p:nvPr/>
          </p:nvSpPr>
          <p:spPr bwMode="auto">
            <a:xfrm>
              <a:off x="148282" y="5172057"/>
              <a:ext cx="495238" cy="540380"/>
            </a:xfrm>
            <a:prstGeom prst="ellipse">
              <a:avLst/>
            </a:prstGeom>
            <a:solidFill>
              <a:srgbClr val="DAE5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in">
                  <a:solidFill>
                    <a:schemeClr val="dk1">
                      <a:lumMod val="0"/>
                      <a:lumOff val="0"/>
                    </a:schemeClr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rot="0" vert="horz" wrap="square" lIns="36576" tIns="36576" rIns="36576" bIns="36576" anchor="t" anchorCtr="0" upright="1">
              <a:noAutofit/>
            </a:bodyPr>
            <a:lstStyle/>
            <a:p>
              <a:endParaRPr lang="fr-FR" dirty="0">
                <a:latin typeface="PhosphateSolid" panose="02000606020000020004" pitchFamily="2" charset="0"/>
              </a:endParaRPr>
            </a:p>
          </p:txBody>
        </p:sp>
        <p:grpSp>
          <p:nvGrpSpPr>
            <p:cNvPr id="39" name="Group 10"/>
            <p:cNvGrpSpPr>
              <a:grpSpLocks/>
            </p:cNvGrpSpPr>
            <p:nvPr/>
          </p:nvGrpSpPr>
          <p:grpSpPr bwMode="auto">
            <a:xfrm>
              <a:off x="141404" y="5299647"/>
              <a:ext cx="507894" cy="277095"/>
              <a:chOff x="1106077" y="1059437"/>
              <a:chExt cx="1846" cy="923"/>
            </a:xfrm>
          </p:grpSpPr>
          <p:sp>
            <p:nvSpPr>
              <p:cNvPr id="40" name="Oval 11"/>
              <p:cNvSpPr>
                <a:spLocks noChangeArrowheads="1"/>
              </p:cNvSpPr>
              <p:nvPr/>
            </p:nvSpPr>
            <p:spPr bwMode="auto">
              <a:xfrm rot="-909948">
                <a:off x="1107131" y="1060233"/>
                <a:ext cx="720" cy="108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chemeClr val="dk1">
                        <a:lumMod val="0"/>
                        <a:lumOff val="0"/>
                      </a:schemeClr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fr-FR" dirty="0">
                  <a:latin typeface="PhosphateSolid" panose="02000606020000020004" pitchFamily="2" charset="0"/>
                </a:endParaRPr>
              </a:p>
            </p:txBody>
          </p:sp>
          <p:sp>
            <p:nvSpPr>
              <p:cNvPr id="41" name="Oval 12"/>
              <p:cNvSpPr>
                <a:spLocks noChangeArrowheads="1"/>
              </p:cNvSpPr>
              <p:nvPr/>
            </p:nvSpPr>
            <p:spPr bwMode="auto">
              <a:xfrm rot="-1542128">
                <a:off x="1106915" y="1060176"/>
                <a:ext cx="720" cy="108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chemeClr val="dk1">
                        <a:lumMod val="0"/>
                        <a:lumOff val="0"/>
                      </a:schemeClr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fr-FR" dirty="0">
                  <a:latin typeface="PhosphateSolid" panose="02000606020000020004" pitchFamily="2" charset="0"/>
                </a:endParaRPr>
              </a:p>
            </p:txBody>
          </p:sp>
          <p:sp>
            <p:nvSpPr>
              <p:cNvPr id="42" name="Oval 13"/>
              <p:cNvSpPr>
                <a:spLocks noChangeArrowheads="1"/>
              </p:cNvSpPr>
              <p:nvPr/>
            </p:nvSpPr>
            <p:spPr bwMode="auto">
              <a:xfrm rot="12162331">
                <a:off x="1106322" y="1060190"/>
                <a:ext cx="720" cy="108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chemeClr val="dk1">
                        <a:lumMod val="0"/>
                        <a:lumOff val="0"/>
                      </a:schemeClr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fr-FR" dirty="0">
                  <a:latin typeface="PhosphateSolid" panose="02000606020000020004" pitchFamily="2" charset="0"/>
                </a:endParaRPr>
              </a:p>
            </p:txBody>
          </p:sp>
          <p:sp>
            <p:nvSpPr>
              <p:cNvPr id="43" name="Oval 14"/>
              <p:cNvSpPr>
                <a:spLocks noChangeArrowheads="1"/>
              </p:cNvSpPr>
              <p:nvPr/>
            </p:nvSpPr>
            <p:spPr bwMode="auto">
              <a:xfrm rot="11598308">
                <a:off x="1106130" y="1060252"/>
                <a:ext cx="720" cy="108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chemeClr val="dk1">
                        <a:lumMod val="0"/>
                        <a:lumOff val="0"/>
                      </a:schemeClr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fr-FR" dirty="0">
                  <a:latin typeface="PhosphateSolid" panose="02000606020000020004" pitchFamily="2" charset="0"/>
                </a:endParaRPr>
              </a:p>
            </p:txBody>
          </p:sp>
          <p:sp>
            <p:nvSpPr>
              <p:cNvPr id="44" name="Oval 15"/>
              <p:cNvSpPr>
                <a:spLocks noChangeArrowheads="1"/>
              </p:cNvSpPr>
              <p:nvPr/>
            </p:nvSpPr>
            <p:spPr bwMode="auto">
              <a:xfrm rot="16200000">
                <a:off x="1106627" y="1059864"/>
                <a:ext cx="720" cy="108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chemeClr val="dk1">
                        <a:lumMod val="0"/>
                        <a:lumOff val="0"/>
                      </a:schemeClr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fr-FR" dirty="0">
                  <a:latin typeface="PhosphateSolid" panose="02000606020000020004" pitchFamily="2" charset="0"/>
                </a:endParaRPr>
              </a:p>
            </p:txBody>
          </p:sp>
          <p:sp>
            <p:nvSpPr>
              <p:cNvPr id="45" name="Oval 16"/>
              <p:cNvSpPr>
                <a:spLocks noChangeArrowheads="1"/>
              </p:cNvSpPr>
              <p:nvPr/>
            </p:nvSpPr>
            <p:spPr bwMode="auto">
              <a:xfrm>
                <a:off x="1106911" y="1059477"/>
                <a:ext cx="144" cy="144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in">
                    <a:solidFill>
                      <a:schemeClr val="dk1">
                        <a:lumMod val="0"/>
                        <a:lumOff val="0"/>
                      </a:schemeClr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fr-FR" dirty="0">
                  <a:latin typeface="PhosphateSolid" panose="02000606020000020004" pitchFamily="2" charset="0"/>
                </a:endParaRPr>
              </a:p>
            </p:txBody>
          </p:sp>
          <p:sp>
            <p:nvSpPr>
              <p:cNvPr id="46" name="Oval 17"/>
              <p:cNvSpPr>
                <a:spLocks noChangeArrowheads="1"/>
              </p:cNvSpPr>
              <p:nvPr/>
            </p:nvSpPr>
            <p:spPr bwMode="auto">
              <a:xfrm rot="-1542128">
                <a:off x="1106962" y="1059437"/>
                <a:ext cx="900" cy="144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chemeClr val="dk1">
                        <a:lumMod val="0"/>
                        <a:lumOff val="0"/>
                      </a:schemeClr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fr-FR" dirty="0">
                  <a:latin typeface="PhosphateSolid" panose="02000606020000020004" pitchFamily="2" charset="0"/>
                </a:endParaRPr>
              </a:p>
            </p:txBody>
          </p:sp>
          <p:sp>
            <p:nvSpPr>
              <p:cNvPr id="47" name="Oval 18"/>
              <p:cNvSpPr>
                <a:spLocks noChangeArrowheads="1"/>
              </p:cNvSpPr>
              <p:nvPr/>
            </p:nvSpPr>
            <p:spPr bwMode="auto">
              <a:xfrm rot="-431291">
                <a:off x="1107023" y="1059678"/>
                <a:ext cx="900" cy="144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chemeClr val="dk1">
                        <a:lumMod val="0"/>
                        <a:lumOff val="0"/>
                      </a:schemeClr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fr-FR" dirty="0">
                  <a:latin typeface="PhosphateSolid" panose="02000606020000020004" pitchFamily="2" charset="0"/>
                </a:endParaRPr>
              </a:p>
            </p:txBody>
          </p:sp>
          <p:sp>
            <p:nvSpPr>
              <p:cNvPr id="48" name="Oval 19"/>
              <p:cNvSpPr>
                <a:spLocks noChangeArrowheads="1"/>
              </p:cNvSpPr>
              <p:nvPr/>
            </p:nvSpPr>
            <p:spPr bwMode="auto">
              <a:xfrm rot="11835738">
                <a:off x="1106082" y="1059487"/>
                <a:ext cx="900" cy="144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chemeClr val="dk1">
                        <a:lumMod val="0"/>
                        <a:lumOff val="0"/>
                      </a:schemeClr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fr-FR" dirty="0">
                  <a:latin typeface="PhosphateSolid" panose="02000606020000020004" pitchFamily="2" charset="0"/>
                </a:endParaRPr>
              </a:p>
            </p:txBody>
          </p:sp>
          <p:sp>
            <p:nvSpPr>
              <p:cNvPr id="49" name="Oval 20"/>
              <p:cNvSpPr>
                <a:spLocks noChangeArrowheads="1"/>
              </p:cNvSpPr>
              <p:nvPr/>
            </p:nvSpPr>
            <p:spPr bwMode="auto">
              <a:xfrm rot="11117846">
                <a:off x="1106077" y="1059693"/>
                <a:ext cx="900" cy="144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chemeClr val="dk1">
                        <a:lumMod val="0"/>
                        <a:lumOff val="0"/>
                      </a:schemeClr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rot="0" vert="horz" wrap="square" lIns="36576" tIns="36576" rIns="36576" bIns="36576" anchor="t" anchorCtr="0" upright="1">
                <a:noAutofit/>
              </a:bodyPr>
              <a:lstStyle/>
              <a:p>
                <a:endParaRPr lang="fr-FR" dirty="0">
                  <a:latin typeface="PhosphateSolid" panose="02000606020000020004" pitchFamily="2" charset="0"/>
                </a:endParaRPr>
              </a:p>
            </p:txBody>
          </p:sp>
        </p:grpSp>
      </p:grpSp>
      <p:sp>
        <p:nvSpPr>
          <p:cNvPr id="5" name="Ellipse 4"/>
          <p:cNvSpPr/>
          <p:nvPr/>
        </p:nvSpPr>
        <p:spPr>
          <a:xfrm>
            <a:off x="2987824" y="620687"/>
            <a:ext cx="576064" cy="58607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ysClr val="windowText" lastClr="000000"/>
                </a:solidFill>
                <a:latin typeface="PhosphateSolid" panose="02000606020000020004" pitchFamily="2" charset="0"/>
              </a:rPr>
              <a:t>1</a:t>
            </a:r>
            <a:endParaRPr lang="fr-FR" b="1" dirty="0">
              <a:solidFill>
                <a:sysClr val="windowText" lastClr="000000"/>
              </a:solidFill>
              <a:latin typeface="PhosphateSolid" panose="02000606020000020004" pitchFamily="2" charset="0"/>
            </a:endParaRPr>
          </a:p>
        </p:txBody>
      </p:sp>
      <p:sp>
        <p:nvSpPr>
          <p:cNvPr id="51" name="Ellipse 50"/>
          <p:cNvSpPr/>
          <p:nvPr/>
        </p:nvSpPr>
        <p:spPr>
          <a:xfrm>
            <a:off x="4211960" y="620687"/>
            <a:ext cx="576064" cy="58607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ysClr val="windowText" lastClr="000000"/>
                </a:solidFill>
                <a:latin typeface="PhosphateSolid" panose="02000606020000020004" pitchFamily="2" charset="0"/>
              </a:rPr>
              <a:t>2</a:t>
            </a:r>
            <a:endParaRPr lang="fr-FR" b="1" dirty="0">
              <a:solidFill>
                <a:sysClr val="windowText" lastClr="000000"/>
              </a:solidFill>
              <a:latin typeface="PhosphateSolid" panose="02000606020000020004" pitchFamily="2" charset="0"/>
            </a:endParaRPr>
          </a:p>
        </p:txBody>
      </p:sp>
      <p:sp>
        <p:nvSpPr>
          <p:cNvPr id="52" name="Ellipse 51"/>
          <p:cNvSpPr/>
          <p:nvPr/>
        </p:nvSpPr>
        <p:spPr>
          <a:xfrm>
            <a:off x="5436096" y="620687"/>
            <a:ext cx="576064" cy="58607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ysClr val="windowText" lastClr="000000"/>
                </a:solidFill>
                <a:latin typeface="PhosphateSolid" panose="02000606020000020004" pitchFamily="2" charset="0"/>
              </a:rPr>
              <a:t>3</a:t>
            </a:r>
            <a:endParaRPr lang="fr-FR" b="1" dirty="0">
              <a:solidFill>
                <a:sysClr val="windowText" lastClr="000000"/>
              </a:solidFill>
              <a:latin typeface="PhosphateSolid" panose="02000606020000020004" pitchFamily="2" charset="0"/>
            </a:endParaRPr>
          </a:p>
        </p:txBody>
      </p:sp>
      <p:sp>
        <p:nvSpPr>
          <p:cNvPr id="53" name="Ellipse 52"/>
          <p:cNvSpPr/>
          <p:nvPr/>
        </p:nvSpPr>
        <p:spPr>
          <a:xfrm>
            <a:off x="6660232" y="620687"/>
            <a:ext cx="576064" cy="58607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ysClr val="windowText" lastClr="000000"/>
                </a:solidFill>
                <a:latin typeface="PhosphateSolid" panose="02000606020000020004" pitchFamily="2" charset="0"/>
              </a:rPr>
              <a:t>4</a:t>
            </a:r>
            <a:endParaRPr lang="fr-FR" b="1" dirty="0">
              <a:solidFill>
                <a:sysClr val="windowText" lastClr="000000"/>
              </a:solidFill>
              <a:latin typeface="PhosphateSolid" panose="02000606020000020004" pitchFamily="2" charset="0"/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7884368" y="620687"/>
            <a:ext cx="576064" cy="58607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ysClr val="windowText" lastClr="000000"/>
                </a:solidFill>
                <a:latin typeface="PhosphateSolid" panose="02000606020000020004" pitchFamily="2" charset="0"/>
              </a:rPr>
              <a:t>5</a:t>
            </a:r>
            <a:endParaRPr lang="fr-FR" b="1" dirty="0">
              <a:solidFill>
                <a:sysClr val="windowText" lastClr="000000"/>
              </a:solidFill>
              <a:latin typeface="PhosphateSolid" panose="02000606020000020004" pitchFamily="2" charset="0"/>
            </a:endParaRPr>
          </a:p>
        </p:txBody>
      </p:sp>
      <p:cxnSp>
        <p:nvCxnSpPr>
          <p:cNvPr id="8" name="Connecteur droit 7"/>
          <p:cNvCxnSpPr>
            <a:stCxn id="5" idx="6"/>
            <a:endCxn id="51" idx="2"/>
          </p:cNvCxnSpPr>
          <p:nvPr/>
        </p:nvCxnSpPr>
        <p:spPr>
          <a:xfrm>
            <a:off x="3563888" y="913724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/>
          <p:nvPr/>
        </p:nvCxnSpPr>
        <p:spPr>
          <a:xfrm>
            <a:off x="4788024" y="913724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/>
          <p:nvPr/>
        </p:nvCxnSpPr>
        <p:spPr>
          <a:xfrm>
            <a:off x="6012160" y="913723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/>
          <p:nvPr/>
        </p:nvCxnSpPr>
        <p:spPr>
          <a:xfrm>
            <a:off x="7236296" y="913724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>
            <a:off x="2339752" y="920268"/>
            <a:ext cx="64807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25037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91</Words>
  <Application>Microsoft Office PowerPoint</Application>
  <PresentationFormat>Affichage à l'écran (4:3)</PresentationFormat>
  <Paragraphs>81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Robinson LUCAS</dc:creator>
  <cp:lastModifiedBy>Aucante Mélaine</cp:lastModifiedBy>
  <cp:revision>20</cp:revision>
  <dcterms:created xsi:type="dcterms:W3CDTF">2018-02-06T11:05:21Z</dcterms:created>
  <dcterms:modified xsi:type="dcterms:W3CDTF">2018-06-26T13:22:18Z</dcterms:modified>
</cp:coreProperties>
</file>